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6"/>
  </p:notesMasterIdLst>
  <p:sldIdLst>
    <p:sldId id="256" r:id="rId2"/>
    <p:sldId id="269" r:id="rId3"/>
    <p:sldId id="258" r:id="rId4"/>
    <p:sldId id="257" r:id="rId5"/>
    <p:sldId id="259" r:id="rId6"/>
    <p:sldId id="262" r:id="rId7"/>
    <p:sldId id="260" r:id="rId8"/>
    <p:sldId id="261" r:id="rId9"/>
    <p:sldId id="263" r:id="rId10"/>
    <p:sldId id="264" r:id="rId11"/>
    <p:sldId id="265" r:id="rId12"/>
    <p:sldId id="266" r:id="rId13"/>
    <p:sldId id="268"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7" d="100"/>
          <a:sy n="77" d="100"/>
        </p:scale>
        <p:origin x="47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36CAE-2BFB-455F-9378-31663A8CB082}" type="datetimeFigureOut">
              <a:rPr lang="en-US" smtClean="0"/>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4F74E-E2EF-474B-B7B2-893F1BFEFCA0}" type="slidenum">
              <a:rPr lang="en-US" smtClean="0"/>
              <a:t>‹#›</a:t>
            </a:fld>
            <a:endParaRPr lang="en-US"/>
          </a:p>
        </p:txBody>
      </p:sp>
    </p:spTree>
    <p:extLst>
      <p:ext uri="{BB962C8B-B14F-4D97-AF65-F5344CB8AC3E}">
        <p14:creationId xmlns:p14="http://schemas.microsoft.com/office/powerpoint/2010/main" val="179314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F4F74E-E2EF-474B-B7B2-893F1BFEFCA0}" type="slidenum">
              <a:rPr lang="en-US" smtClean="0"/>
              <a:t>5</a:t>
            </a:fld>
            <a:endParaRPr lang="en-US"/>
          </a:p>
        </p:txBody>
      </p:sp>
    </p:spTree>
    <p:extLst>
      <p:ext uri="{BB962C8B-B14F-4D97-AF65-F5344CB8AC3E}">
        <p14:creationId xmlns:p14="http://schemas.microsoft.com/office/powerpoint/2010/main" val="151243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4E39D20-F134-4BCF-932C-ED7025026786}" type="datetimeFigureOut">
              <a:rPr lang="en-US" smtClean="0"/>
              <a:t>4/17/2023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B6BC80B-E627-442A-8EA6-865474F7C4D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85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E39D20-F134-4BCF-932C-ED7025026786}"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BC80B-E627-442A-8EA6-865474F7C4DB}" type="slidenum">
              <a:rPr lang="en-US" smtClean="0"/>
              <a:t>‹#›</a:t>
            </a:fld>
            <a:endParaRPr lang="en-US"/>
          </a:p>
        </p:txBody>
      </p:sp>
    </p:spTree>
    <p:extLst>
      <p:ext uri="{BB962C8B-B14F-4D97-AF65-F5344CB8AC3E}">
        <p14:creationId xmlns:p14="http://schemas.microsoft.com/office/powerpoint/2010/main" val="222635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E39D20-F134-4BCF-932C-ED7025026786}"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BC80B-E627-442A-8EA6-865474F7C4D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333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E39D20-F134-4BCF-932C-ED7025026786}"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BC80B-E627-442A-8EA6-865474F7C4D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283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E39D20-F134-4BCF-932C-ED7025026786}"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BC80B-E627-442A-8EA6-865474F7C4DB}" type="slidenum">
              <a:rPr lang="en-US" smtClean="0"/>
              <a:t>‹#›</a:t>
            </a:fld>
            <a:endParaRPr lang="en-US"/>
          </a:p>
        </p:txBody>
      </p:sp>
    </p:spTree>
    <p:extLst>
      <p:ext uri="{BB962C8B-B14F-4D97-AF65-F5344CB8AC3E}">
        <p14:creationId xmlns:p14="http://schemas.microsoft.com/office/powerpoint/2010/main" val="397918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E39D20-F134-4BCF-932C-ED7025026786}"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BC80B-E627-442A-8EA6-865474F7C4D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20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E39D20-F134-4BCF-932C-ED7025026786}"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BC80B-E627-442A-8EA6-865474F7C4D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7306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E39D20-F134-4BCF-932C-ED7025026786}"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BC80B-E627-442A-8EA6-865474F7C4D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3965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E39D20-F134-4BCF-932C-ED7025026786}"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BC80B-E627-442A-8EA6-865474F7C4D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08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E39D20-F134-4BCF-932C-ED7025026786}"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BC80B-E627-442A-8EA6-865474F7C4DB}" type="slidenum">
              <a:rPr lang="en-US" smtClean="0"/>
              <a:t>‹#›</a:t>
            </a:fld>
            <a:endParaRPr lang="en-US"/>
          </a:p>
        </p:txBody>
      </p:sp>
    </p:spTree>
    <p:extLst>
      <p:ext uri="{BB962C8B-B14F-4D97-AF65-F5344CB8AC3E}">
        <p14:creationId xmlns:p14="http://schemas.microsoft.com/office/powerpoint/2010/main" val="397546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E39D20-F134-4BCF-932C-ED7025026786}"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BC80B-E627-442A-8EA6-865474F7C4D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310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E39D20-F134-4BCF-932C-ED7025026786}"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BC80B-E627-442A-8EA6-865474F7C4DB}" type="slidenum">
              <a:rPr lang="en-US" smtClean="0"/>
              <a:t>‹#›</a:t>
            </a:fld>
            <a:endParaRPr lang="en-US"/>
          </a:p>
        </p:txBody>
      </p:sp>
    </p:spTree>
    <p:extLst>
      <p:ext uri="{BB962C8B-B14F-4D97-AF65-F5344CB8AC3E}">
        <p14:creationId xmlns:p14="http://schemas.microsoft.com/office/powerpoint/2010/main" val="299156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E39D20-F134-4BCF-932C-ED7025026786}"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6BC80B-E627-442A-8EA6-865474F7C4D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8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E39D20-F134-4BCF-932C-ED7025026786}"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6BC80B-E627-442A-8EA6-865474F7C4D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88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39D20-F134-4BCF-932C-ED7025026786}"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6BC80B-E627-442A-8EA6-865474F7C4DB}" type="slidenum">
              <a:rPr lang="en-US" smtClean="0"/>
              <a:t>‹#›</a:t>
            </a:fld>
            <a:endParaRPr lang="en-US"/>
          </a:p>
        </p:txBody>
      </p:sp>
    </p:spTree>
    <p:extLst>
      <p:ext uri="{BB962C8B-B14F-4D97-AF65-F5344CB8AC3E}">
        <p14:creationId xmlns:p14="http://schemas.microsoft.com/office/powerpoint/2010/main" val="280724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E39D20-F134-4BCF-932C-ED7025026786}"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BC80B-E627-442A-8EA6-865474F7C4D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151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E39D20-F134-4BCF-932C-ED7025026786}"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BC80B-E627-442A-8EA6-865474F7C4DB}" type="slidenum">
              <a:rPr lang="en-US" smtClean="0"/>
              <a:t>‹#›</a:t>
            </a:fld>
            <a:endParaRPr lang="en-US"/>
          </a:p>
        </p:txBody>
      </p:sp>
    </p:spTree>
    <p:extLst>
      <p:ext uri="{BB962C8B-B14F-4D97-AF65-F5344CB8AC3E}">
        <p14:creationId xmlns:p14="http://schemas.microsoft.com/office/powerpoint/2010/main" val="45463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E39D20-F134-4BCF-932C-ED7025026786}" type="datetimeFigureOut">
              <a:rPr lang="en-US" smtClean="0"/>
              <a:t>4/17/2023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6BC80B-E627-442A-8EA6-865474F7C4DB}" type="slidenum">
              <a:rPr lang="en-US" smtClean="0"/>
              <a:t>‹#›</a:t>
            </a:fld>
            <a:endParaRPr lang="en-US"/>
          </a:p>
        </p:txBody>
      </p:sp>
    </p:spTree>
    <p:extLst>
      <p:ext uri="{BB962C8B-B14F-4D97-AF65-F5344CB8AC3E}">
        <p14:creationId xmlns:p14="http://schemas.microsoft.com/office/powerpoint/2010/main" val="205254507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jjsecondchancesmallholding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jjsecondchancesmallholdings.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how.com/info_8244761_pros-using-goats-lawn-mowers.html" TargetMode="External"/><Relationship Id="rId2" Type="http://schemas.openxmlformats.org/officeDocument/2006/relationships/hyperlink" Target="https://www.angi.com/articles/rent-goat-clear-brush-and-maintain-your-lawn.h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pa.gov/sites/default/files/2015-09/documents/banks.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angi.com/articles/effects-gardening-pesticide.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ngi.com/articles/lawn-maintenance-checklist.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ngi.com/companylist/lawn-and-yard-work.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0F68-53F9-A751-CC55-D2835CFD3221}"/>
              </a:ext>
            </a:extLst>
          </p:cNvPr>
          <p:cNvSpPr>
            <a:spLocks noGrp="1"/>
          </p:cNvSpPr>
          <p:nvPr>
            <p:ph type="ctrTitle"/>
          </p:nvPr>
        </p:nvSpPr>
        <p:spPr/>
        <p:txBody>
          <a:bodyPr/>
          <a:lstStyle/>
          <a:p>
            <a:r>
              <a:rPr lang="en-US" dirty="0">
                <a:hlinkClick r:id="rId2"/>
              </a:rPr>
              <a:t>J &amp; J Second Chance Small Holdings </a:t>
            </a:r>
            <a:endParaRPr lang="en-US" dirty="0"/>
          </a:p>
        </p:txBody>
      </p:sp>
      <p:sp>
        <p:nvSpPr>
          <p:cNvPr id="3" name="Subtitle 2">
            <a:extLst>
              <a:ext uri="{FF2B5EF4-FFF2-40B4-BE49-F238E27FC236}">
                <a16:creationId xmlns:a16="http://schemas.microsoft.com/office/drawing/2014/main" id="{E74EEBBA-9965-7EB1-E432-82A45DC1B7F9}"/>
              </a:ext>
            </a:extLst>
          </p:cNvPr>
          <p:cNvSpPr>
            <a:spLocks noGrp="1"/>
          </p:cNvSpPr>
          <p:nvPr>
            <p:ph type="subTitle" idx="1"/>
          </p:nvPr>
        </p:nvSpPr>
        <p:spPr/>
        <p:txBody>
          <a:bodyPr>
            <a:normAutofit fontScale="62500" lnSpcReduction="20000"/>
          </a:bodyPr>
          <a:lstStyle/>
          <a:p>
            <a:r>
              <a:rPr lang="en-US" sz="6600" dirty="0"/>
              <a:t>Presents:</a:t>
            </a:r>
          </a:p>
          <a:p>
            <a:r>
              <a:rPr lang="en-US" sz="6600" dirty="0"/>
              <a:t>Organic Goat Mowing</a:t>
            </a:r>
          </a:p>
        </p:txBody>
      </p:sp>
    </p:spTree>
    <p:extLst>
      <p:ext uri="{BB962C8B-B14F-4D97-AF65-F5344CB8AC3E}">
        <p14:creationId xmlns:p14="http://schemas.microsoft.com/office/powerpoint/2010/main" val="327369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03D5-88D0-C457-245E-171280FB872E}"/>
              </a:ext>
            </a:extLst>
          </p:cNvPr>
          <p:cNvSpPr>
            <a:spLocks noGrp="1"/>
          </p:cNvSpPr>
          <p:nvPr>
            <p:ph type="title"/>
          </p:nvPr>
        </p:nvSpPr>
        <p:spPr/>
        <p:txBody>
          <a:bodyPr>
            <a:normAutofit fontScale="90000"/>
          </a:bodyPr>
          <a:lstStyle/>
          <a:p>
            <a:pPr algn="ctr"/>
            <a:br>
              <a:rPr lang="en-US" b="1" dirty="0">
                <a:solidFill>
                  <a:srgbClr val="282827"/>
                </a:solidFill>
                <a:effectLst/>
              </a:rPr>
            </a:br>
            <a:r>
              <a:rPr lang="en-US" b="1" dirty="0">
                <a:solidFill>
                  <a:srgbClr val="282827"/>
                </a:solidFill>
                <a:effectLst/>
              </a:rPr>
              <a:t>Grass Isn’t a Goat’s First Choice</a:t>
            </a:r>
            <a:br>
              <a:rPr lang="en-US" b="1" dirty="0">
                <a:solidFill>
                  <a:srgbClr val="282827"/>
                </a:solidFill>
                <a:effectLst/>
              </a:rPr>
            </a:br>
            <a:endParaRPr lang="en-US" dirty="0"/>
          </a:p>
        </p:txBody>
      </p:sp>
      <p:sp>
        <p:nvSpPr>
          <p:cNvPr id="3" name="Content Placeholder 2">
            <a:extLst>
              <a:ext uri="{FF2B5EF4-FFF2-40B4-BE49-F238E27FC236}">
                <a16:creationId xmlns:a16="http://schemas.microsoft.com/office/drawing/2014/main" id="{93A4F1D1-39B0-DF85-DBD2-8F17253847F1}"/>
              </a:ext>
            </a:extLst>
          </p:cNvPr>
          <p:cNvSpPr>
            <a:spLocks noGrp="1"/>
          </p:cNvSpPr>
          <p:nvPr>
            <p:ph sz="half" idx="1"/>
          </p:nvPr>
        </p:nvSpPr>
        <p:spPr>
          <a:xfrm>
            <a:off x="1298448" y="2442575"/>
            <a:ext cx="4718304" cy="3427873"/>
          </a:xfrm>
        </p:spPr>
        <p:txBody>
          <a:bodyPr>
            <a:noAutofit/>
          </a:bodyPr>
          <a:lstStyle/>
          <a:p>
            <a:pPr algn="l"/>
            <a:r>
              <a:rPr lang="en-US" sz="1800" b="0" i="0" dirty="0">
                <a:solidFill>
                  <a:srgbClr val="282827"/>
                </a:solidFill>
                <a:effectLst/>
                <a:latin typeface="National"/>
              </a:rPr>
              <a:t>Here’s a quiet truth you may not know unless you’re a goat expert: </a:t>
            </a:r>
            <a:r>
              <a:rPr lang="en-US" sz="1800" b="0" i="0" u="sng" dirty="0">
                <a:solidFill>
                  <a:srgbClr val="282827"/>
                </a:solidFill>
                <a:effectLst/>
                <a:latin typeface="National"/>
              </a:rPr>
              <a:t>Grass is not a goat’s favorite thing to eat</a:t>
            </a:r>
            <a:r>
              <a:rPr lang="en-US" sz="1800" b="0" i="0" dirty="0">
                <a:solidFill>
                  <a:srgbClr val="282827"/>
                </a:solidFill>
                <a:effectLst/>
                <a:latin typeface="National"/>
              </a:rPr>
              <a:t>. They’ll definitely eat grass, especially if there’s nothing else to munch on, they often prefer other vegetation more, which is typically why many people get goats for weeds and invasive species.</a:t>
            </a:r>
          </a:p>
          <a:p>
            <a:pPr algn="l"/>
            <a:r>
              <a:rPr lang="en-US" sz="1800" b="0" i="0" dirty="0">
                <a:solidFill>
                  <a:srgbClr val="282827"/>
                </a:solidFill>
                <a:effectLst/>
                <a:latin typeface="National"/>
              </a:rPr>
              <a:t>For example, goats can (and happily will) eat:</a:t>
            </a:r>
            <a:br>
              <a:rPr lang="en-US" sz="1600" b="0" i="0" dirty="0">
                <a:solidFill>
                  <a:srgbClr val="282827"/>
                </a:solidFill>
                <a:effectLst/>
                <a:latin typeface="National"/>
              </a:rPr>
            </a:br>
            <a:r>
              <a:rPr lang="en-US" sz="1600" b="0" i="0" dirty="0">
                <a:solidFill>
                  <a:srgbClr val="282827"/>
                </a:solidFill>
                <a:effectLst/>
                <a:latin typeface="National"/>
              </a:rPr>
              <a:t>		</a:t>
            </a:r>
            <a:r>
              <a:rPr lang="en-US" sz="1400" b="0" i="0" dirty="0">
                <a:solidFill>
                  <a:srgbClr val="282827"/>
                </a:solidFill>
                <a:effectLst/>
                <a:latin typeface="National"/>
              </a:rPr>
              <a:t>Poison ivy</a:t>
            </a:r>
            <a:br>
              <a:rPr lang="en-US" sz="1400" b="0" i="0" dirty="0">
                <a:solidFill>
                  <a:srgbClr val="282827"/>
                </a:solidFill>
                <a:effectLst/>
                <a:latin typeface="National"/>
              </a:rPr>
            </a:br>
            <a:r>
              <a:rPr lang="en-US" sz="1400" b="0" i="0" dirty="0">
                <a:solidFill>
                  <a:srgbClr val="282827"/>
                </a:solidFill>
                <a:effectLst/>
                <a:latin typeface="National"/>
              </a:rPr>
              <a:t>		Poison oak</a:t>
            </a:r>
            <a:br>
              <a:rPr lang="en-US" sz="1400" b="0" i="0" dirty="0">
                <a:solidFill>
                  <a:srgbClr val="282827"/>
                </a:solidFill>
                <a:effectLst/>
                <a:latin typeface="National"/>
              </a:rPr>
            </a:br>
            <a:r>
              <a:rPr lang="en-US" sz="1400" b="0" i="0" dirty="0">
                <a:solidFill>
                  <a:srgbClr val="282827"/>
                </a:solidFill>
                <a:effectLst/>
                <a:latin typeface="National"/>
              </a:rPr>
              <a:t>		Various types of weeds</a:t>
            </a:r>
            <a:br>
              <a:rPr lang="en-US" sz="1400" b="0" i="0" dirty="0">
                <a:solidFill>
                  <a:srgbClr val="282827"/>
                </a:solidFill>
                <a:effectLst/>
                <a:latin typeface="National"/>
              </a:rPr>
            </a:br>
            <a:r>
              <a:rPr lang="en-US" sz="1400" b="0" i="0" dirty="0">
                <a:solidFill>
                  <a:srgbClr val="282827"/>
                </a:solidFill>
                <a:effectLst/>
                <a:latin typeface="National"/>
              </a:rPr>
              <a:t>		Invasive plant species like kudzu, leafy spurge, 			and milk thistle</a:t>
            </a:r>
          </a:p>
        </p:txBody>
      </p:sp>
      <p:sp>
        <p:nvSpPr>
          <p:cNvPr id="4" name="Content Placeholder 3">
            <a:extLst>
              <a:ext uri="{FF2B5EF4-FFF2-40B4-BE49-F238E27FC236}">
                <a16:creationId xmlns:a16="http://schemas.microsoft.com/office/drawing/2014/main" id="{3A32D756-BF6B-CBC8-3483-F05436B0A4E0}"/>
              </a:ext>
            </a:extLst>
          </p:cNvPr>
          <p:cNvSpPr>
            <a:spLocks noGrp="1"/>
          </p:cNvSpPr>
          <p:nvPr>
            <p:ph sz="half" idx="2"/>
          </p:nvPr>
        </p:nvSpPr>
        <p:spPr>
          <a:xfrm>
            <a:off x="6181344" y="2442575"/>
            <a:ext cx="4718304" cy="3427873"/>
          </a:xfrm>
        </p:spPr>
        <p:txBody>
          <a:bodyPr>
            <a:normAutofit fontScale="85000" lnSpcReduction="10000"/>
          </a:bodyPr>
          <a:lstStyle/>
          <a:p>
            <a:r>
              <a:rPr lang="en-US" dirty="0"/>
              <a:t>Goats have also been known to pull down tree branches, rip up shrubs, and dismantle saplings to get to tasty leaves. So, if you’re looking for a super-precise job, goats may not be the best option for your lawn. </a:t>
            </a:r>
          </a:p>
          <a:p>
            <a:r>
              <a:rPr lang="en-US" dirty="0"/>
              <a:t>As professional goat wranglers beforehand checks are helpful, as we can install a portable electric perimeter to contain the herd and identify or block off potential goat hazards (i.e., steep drop-offs or poisonous plants for the goats.)</a:t>
            </a:r>
          </a:p>
        </p:txBody>
      </p:sp>
    </p:spTree>
    <p:extLst>
      <p:ext uri="{BB962C8B-B14F-4D97-AF65-F5344CB8AC3E}">
        <p14:creationId xmlns:p14="http://schemas.microsoft.com/office/powerpoint/2010/main" val="371547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8AB7E-6144-5F91-B974-CDD212F01506}"/>
              </a:ext>
            </a:extLst>
          </p:cNvPr>
          <p:cNvSpPr>
            <a:spLocks noGrp="1"/>
          </p:cNvSpPr>
          <p:nvPr>
            <p:ph type="title"/>
          </p:nvPr>
        </p:nvSpPr>
        <p:spPr/>
        <p:txBody>
          <a:bodyPr>
            <a:normAutofit fontScale="90000"/>
          </a:bodyPr>
          <a:lstStyle/>
          <a:p>
            <a:pPr algn="ctr"/>
            <a:br>
              <a:rPr lang="en-US" b="1" dirty="0">
                <a:solidFill>
                  <a:srgbClr val="282827"/>
                </a:solidFill>
                <a:effectLst/>
              </a:rPr>
            </a:br>
            <a:r>
              <a:rPr lang="en-US" b="1" dirty="0">
                <a:solidFill>
                  <a:srgbClr val="282827"/>
                </a:solidFill>
                <a:effectLst/>
              </a:rPr>
              <a:t>Renting a Goat for Lawn Care</a:t>
            </a:r>
            <a:br>
              <a:rPr lang="en-US" b="1" dirty="0">
                <a:solidFill>
                  <a:srgbClr val="282827"/>
                </a:solidFill>
                <a:effectLst/>
              </a:rPr>
            </a:br>
            <a:endParaRPr lang="en-US" dirty="0"/>
          </a:p>
        </p:txBody>
      </p:sp>
      <p:sp>
        <p:nvSpPr>
          <p:cNvPr id="3" name="Content Placeholder 2">
            <a:extLst>
              <a:ext uri="{FF2B5EF4-FFF2-40B4-BE49-F238E27FC236}">
                <a16:creationId xmlns:a16="http://schemas.microsoft.com/office/drawing/2014/main" id="{FD5732A2-62EC-9F8B-1029-E140B7D9F2D7}"/>
              </a:ext>
            </a:extLst>
          </p:cNvPr>
          <p:cNvSpPr>
            <a:spLocks noGrp="1"/>
          </p:cNvSpPr>
          <p:nvPr>
            <p:ph idx="1"/>
          </p:nvPr>
        </p:nvSpPr>
        <p:spPr/>
        <p:txBody>
          <a:bodyPr/>
          <a:lstStyle/>
          <a:p>
            <a:pPr algn="l"/>
            <a:endParaRPr lang="en-US" b="0" i="0" dirty="0">
              <a:solidFill>
                <a:srgbClr val="282827"/>
              </a:solidFill>
              <a:effectLst/>
              <a:latin typeface="National"/>
            </a:endParaRPr>
          </a:p>
          <a:p>
            <a:pPr algn="l"/>
            <a:r>
              <a:rPr lang="en-US" b="0" i="0" dirty="0">
                <a:solidFill>
                  <a:srgbClr val="282827"/>
                </a:solidFill>
                <a:effectLst/>
                <a:latin typeface="National"/>
              </a:rPr>
              <a:t>At first glance, it might seem silly to rent a goat for lawn care. </a:t>
            </a:r>
          </a:p>
          <a:p>
            <a:pPr algn="l"/>
            <a:r>
              <a:rPr lang="en-US" dirty="0">
                <a:solidFill>
                  <a:srgbClr val="282827"/>
                </a:solidFill>
                <a:latin typeface="National"/>
              </a:rPr>
              <a:t>D</a:t>
            </a:r>
            <a:r>
              <a:rPr lang="en-US" b="0" i="0" dirty="0">
                <a:solidFill>
                  <a:srgbClr val="282827"/>
                </a:solidFill>
                <a:effectLst/>
                <a:latin typeface="National"/>
              </a:rPr>
              <a:t>epending on your yard and the type of work you need to do, it could be a viable solution that saves you money and supports local businesses we are a </a:t>
            </a:r>
            <a:r>
              <a:rPr lang="en-US" dirty="0">
                <a:solidFill>
                  <a:srgbClr val="282827"/>
                </a:solidFill>
                <a:latin typeface="National"/>
              </a:rPr>
              <a:t>Non-profit. </a:t>
            </a:r>
          </a:p>
          <a:p>
            <a:pPr algn="l"/>
            <a:r>
              <a:rPr lang="en-US" b="0" i="0" dirty="0">
                <a:solidFill>
                  <a:srgbClr val="282827"/>
                </a:solidFill>
                <a:effectLst/>
                <a:latin typeface="National"/>
              </a:rPr>
              <a:t>That’s a win-win in our book.</a:t>
            </a:r>
          </a:p>
          <a:p>
            <a:endParaRPr lang="en-US" dirty="0"/>
          </a:p>
        </p:txBody>
      </p:sp>
    </p:spTree>
    <p:extLst>
      <p:ext uri="{BB962C8B-B14F-4D97-AF65-F5344CB8AC3E}">
        <p14:creationId xmlns:p14="http://schemas.microsoft.com/office/powerpoint/2010/main" val="4504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0BB6-2E8C-3895-6D28-57BFA324CAC0}"/>
              </a:ext>
            </a:extLst>
          </p:cNvPr>
          <p:cNvSpPr>
            <a:spLocks noGrp="1"/>
          </p:cNvSpPr>
          <p:nvPr>
            <p:ph type="title"/>
          </p:nvPr>
        </p:nvSpPr>
        <p:spPr>
          <a:xfrm>
            <a:off x="1295401" y="982132"/>
            <a:ext cx="9601196" cy="1303867"/>
          </a:xfrm>
        </p:spPr>
        <p:txBody>
          <a:bodyPr>
            <a:normAutofit/>
          </a:bodyPr>
          <a:lstStyle/>
          <a:p>
            <a:pPr algn="ctr"/>
            <a:r>
              <a:rPr lang="en-US" dirty="0"/>
              <a:t>J &amp; J Goat Mowing</a:t>
            </a:r>
          </a:p>
        </p:txBody>
      </p:sp>
      <p:sp>
        <p:nvSpPr>
          <p:cNvPr id="3" name="Content Placeholder 2">
            <a:extLst>
              <a:ext uri="{FF2B5EF4-FFF2-40B4-BE49-F238E27FC236}">
                <a16:creationId xmlns:a16="http://schemas.microsoft.com/office/drawing/2014/main" id="{AE929C6E-B927-68C3-0C5B-93D05D4619E7}"/>
              </a:ext>
            </a:extLst>
          </p:cNvPr>
          <p:cNvSpPr>
            <a:spLocks noGrp="1"/>
          </p:cNvSpPr>
          <p:nvPr>
            <p:ph idx="1"/>
          </p:nvPr>
        </p:nvSpPr>
        <p:spPr/>
        <p:txBody>
          <a:bodyPr>
            <a:normAutofit fontScale="85000" lnSpcReduction="10000"/>
          </a:bodyPr>
          <a:lstStyle/>
          <a:p>
            <a:pPr algn="l" fontAlgn="base"/>
            <a:r>
              <a:rPr lang="en-US" b="0" i="0" dirty="0">
                <a:solidFill>
                  <a:srgbClr val="1C1C1C"/>
                </a:solidFill>
                <a:effectLst/>
                <a:latin typeface="National"/>
                <a:hlinkClick r:id="rId2"/>
              </a:rPr>
              <a:t>Did you know that we offer goat mowers? </a:t>
            </a:r>
            <a:r>
              <a:rPr lang="en-US" b="0" i="0" dirty="0">
                <a:solidFill>
                  <a:srgbClr val="1C1C1C"/>
                </a:solidFill>
                <a:effectLst/>
                <a:latin typeface="National"/>
              </a:rPr>
              <a:t>Four (4) goats can clear 25-40 sq. feet in approximately Two(2) hours. We transport our goats out to your yard or field and they clean up your weeds. Then they leave you lovely fertilizer pellets that will help your grass grow. This is a commercial-chemical-free and a sustainable “green” process. The natural digestive action of goats stops eaten weed seeds from sprouting.</a:t>
            </a:r>
          </a:p>
          <a:p>
            <a:pPr algn="l" fontAlgn="base"/>
            <a:r>
              <a:rPr lang="en-US" b="0" i="0" dirty="0">
                <a:solidFill>
                  <a:srgbClr val="1C1C1C"/>
                </a:solidFill>
                <a:effectLst/>
                <a:latin typeface="National"/>
              </a:rPr>
              <a:t>Plus, you get to have personal goat time. We will dress them up if requested! Make sure you have your camera and take lots of pictures. We will also bring along any babies that we have inhouse at the moment. We can set up temporary hotwire fencing to keep the goats contained if your area is not enclosed. We do stay to supervise the goats during the time we are there. The goats go home happy and your yard will thank you!</a:t>
            </a:r>
          </a:p>
          <a:p>
            <a:endParaRPr lang="en-US" dirty="0"/>
          </a:p>
        </p:txBody>
      </p:sp>
    </p:spTree>
    <p:extLst>
      <p:ext uri="{BB962C8B-B14F-4D97-AF65-F5344CB8AC3E}">
        <p14:creationId xmlns:p14="http://schemas.microsoft.com/office/powerpoint/2010/main" val="2610135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6029C-A9A8-00B8-F3AE-FE088B954BDA}"/>
              </a:ext>
            </a:extLst>
          </p:cNvPr>
          <p:cNvSpPr>
            <a:spLocks noGrp="1"/>
          </p:cNvSpPr>
          <p:nvPr>
            <p:ph type="title"/>
          </p:nvPr>
        </p:nvSpPr>
        <p:spPr/>
        <p:txBody>
          <a:bodyPr/>
          <a:lstStyle/>
          <a:p>
            <a:pPr algn="ctr"/>
            <a:r>
              <a:rPr lang="en-US" dirty="0"/>
              <a:t>Goat Mower Prices</a:t>
            </a:r>
          </a:p>
        </p:txBody>
      </p:sp>
      <p:sp>
        <p:nvSpPr>
          <p:cNvPr id="3" name="Content Placeholder 2">
            <a:extLst>
              <a:ext uri="{FF2B5EF4-FFF2-40B4-BE49-F238E27FC236}">
                <a16:creationId xmlns:a16="http://schemas.microsoft.com/office/drawing/2014/main" id="{DBC79D93-5809-8060-09F7-8B91FCFA7894}"/>
              </a:ext>
            </a:extLst>
          </p:cNvPr>
          <p:cNvSpPr>
            <a:spLocks noGrp="1"/>
          </p:cNvSpPr>
          <p:nvPr>
            <p:ph idx="1"/>
          </p:nvPr>
        </p:nvSpPr>
        <p:spPr/>
        <p:txBody>
          <a:bodyPr>
            <a:normAutofit/>
          </a:bodyPr>
          <a:lstStyle/>
          <a:p>
            <a:r>
              <a:rPr lang="en-US" b="0" i="0" dirty="0">
                <a:solidFill>
                  <a:srgbClr val="1C1C1C"/>
                </a:solidFill>
                <a:effectLst/>
                <a:latin typeface="National"/>
              </a:rPr>
              <a:t>Organic Goat Mowers – Price are determined by area and how fast we want it done – $100 for 4 goats, the first Two (2) hours, $50 each additional Two (2) hour block, or each additional 2 goats is $50.  Beyond 50 miles from Rock River, WY will incur a additional travel fee.</a:t>
            </a:r>
          </a:p>
          <a:p>
            <a:r>
              <a:rPr lang="en-US" dirty="0">
                <a:solidFill>
                  <a:srgbClr val="1C1C1C"/>
                </a:solidFill>
                <a:latin typeface="National"/>
              </a:rPr>
              <a:t>We do have separate fees or discounts for large areas and continuous projects.</a:t>
            </a:r>
          </a:p>
          <a:p>
            <a:r>
              <a:rPr lang="en-US" b="0" i="0" dirty="0">
                <a:solidFill>
                  <a:srgbClr val="1C1C1C"/>
                </a:solidFill>
                <a:effectLst/>
                <a:latin typeface="National"/>
              </a:rPr>
              <a:t>We gi</a:t>
            </a:r>
            <a:r>
              <a:rPr lang="en-US" dirty="0">
                <a:solidFill>
                  <a:srgbClr val="1C1C1C"/>
                </a:solidFill>
                <a:latin typeface="National"/>
              </a:rPr>
              <a:t>ve written quotes after analysis and inspection of area.</a:t>
            </a:r>
            <a:endParaRPr lang="en-US" b="0" i="0" dirty="0">
              <a:solidFill>
                <a:srgbClr val="1C1C1C"/>
              </a:solidFill>
              <a:effectLst/>
              <a:latin typeface="National"/>
            </a:endParaRPr>
          </a:p>
          <a:p>
            <a:endParaRPr lang="en-US" dirty="0"/>
          </a:p>
        </p:txBody>
      </p:sp>
    </p:spTree>
    <p:extLst>
      <p:ext uri="{BB962C8B-B14F-4D97-AF65-F5344CB8AC3E}">
        <p14:creationId xmlns:p14="http://schemas.microsoft.com/office/powerpoint/2010/main" val="1061292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1797-3FE3-5B77-7150-F4EFE3B5A417}"/>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53CC3021-337B-92EC-FBBB-06712D2A64F3}"/>
              </a:ext>
            </a:extLst>
          </p:cNvPr>
          <p:cNvSpPr>
            <a:spLocks noGrp="1"/>
          </p:cNvSpPr>
          <p:nvPr>
            <p:ph idx="1"/>
          </p:nvPr>
        </p:nvSpPr>
        <p:spPr/>
        <p:txBody>
          <a:bodyPr>
            <a:normAutofit/>
          </a:bodyPr>
          <a:lstStyle/>
          <a:p>
            <a:r>
              <a:rPr lang="en-US" dirty="0">
                <a:hlinkClick r:id="rId2"/>
              </a:rPr>
              <a:t>https://www.jjsecondchancesmallholdings.com</a:t>
            </a:r>
          </a:p>
          <a:p>
            <a:r>
              <a:rPr lang="en-US" dirty="0">
                <a:hlinkClick r:id="rId2"/>
              </a:rPr>
              <a:t>https://www.angi.com/articles/rent-goat-clear-brush-and-maintain-your-lawn.ht</a:t>
            </a:r>
            <a:endParaRPr lang="en-US" dirty="0"/>
          </a:p>
          <a:p>
            <a:r>
              <a:rPr lang="en-US" dirty="0">
                <a:hlinkClick r:id="rId3"/>
              </a:rPr>
              <a:t>chrome-extension://</a:t>
            </a:r>
            <a:r>
              <a:rPr lang="en-US" dirty="0" err="1">
                <a:hlinkClick r:id="rId3"/>
              </a:rPr>
              <a:t>efaidnbmnnnibpcajpcglclefindmkaj</a:t>
            </a:r>
            <a:r>
              <a:rPr lang="en-US" dirty="0">
                <a:hlinkClick r:id="rId3"/>
              </a:rPr>
              <a:t>/https://www.epa.gov/sites/default/files/2015-09/documents/banks.pdf</a:t>
            </a:r>
          </a:p>
          <a:p>
            <a:r>
              <a:rPr lang="en-US" dirty="0">
                <a:hlinkClick r:id="rId3"/>
              </a:rPr>
              <a:t>https://www.ehow.com/info_8244761_pros-using-goats-lawn-mowers.html</a:t>
            </a:r>
            <a:endParaRPr lang="en-US" dirty="0"/>
          </a:p>
          <a:p>
            <a:endParaRPr lang="en-US" dirty="0"/>
          </a:p>
        </p:txBody>
      </p:sp>
    </p:spTree>
    <p:extLst>
      <p:ext uri="{BB962C8B-B14F-4D97-AF65-F5344CB8AC3E}">
        <p14:creationId xmlns:p14="http://schemas.microsoft.com/office/powerpoint/2010/main" val="227191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94C562-AF8A-C6DB-C6F5-BD599CDFFE3F}"/>
              </a:ext>
            </a:extLst>
          </p:cNvPr>
          <p:cNvSpPr txBox="1"/>
          <p:nvPr/>
        </p:nvSpPr>
        <p:spPr>
          <a:xfrm>
            <a:off x="1555315" y="1720840"/>
            <a:ext cx="9081369" cy="3416320"/>
          </a:xfrm>
          <a:prstGeom prst="rect">
            <a:avLst/>
          </a:prstGeom>
          <a:noFill/>
        </p:spPr>
        <p:txBody>
          <a:bodyPr wrap="square">
            <a:spAutoFit/>
          </a:bodyPr>
          <a:lstStyle/>
          <a:p>
            <a:pPr algn="ctr"/>
            <a:r>
              <a:rPr lang="en-US" sz="7200" dirty="0"/>
              <a:t>We are a 501-c-3 </a:t>
            </a:r>
            <a:br>
              <a:rPr lang="en-US" sz="7200" dirty="0"/>
            </a:br>
            <a:r>
              <a:rPr lang="en-US" sz="7200" dirty="0"/>
              <a:t>Wyoming Non-Profit</a:t>
            </a:r>
            <a:br>
              <a:rPr lang="en-US" sz="7200" dirty="0"/>
            </a:br>
            <a:r>
              <a:rPr lang="en-US" sz="7200" dirty="0"/>
              <a:t>Women Veteran Owned</a:t>
            </a:r>
          </a:p>
        </p:txBody>
      </p:sp>
    </p:spTree>
    <p:extLst>
      <p:ext uri="{BB962C8B-B14F-4D97-AF65-F5344CB8AC3E}">
        <p14:creationId xmlns:p14="http://schemas.microsoft.com/office/powerpoint/2010/main" val="110173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EC7BC5-C7AC-B19D-8E6D-1696B42A232A}"/>
              </a:ext>
            </a:extLst>
          </p:cNvPr>
          <p:cNvSpPr>
            <a:spLocks noGrp="1"/>
          </p:cNvSpPr>
          <p:nvPr>
            <p:ph type="title"/>
          </p:nvPr>
        </p:nvSpPr>
        <p:spPr/>
        <p:txBody>
          <a:bodyPr/>
          <a:lstStyle/>
          <a:p>
            <a:r>
              <a:rPr lang="en-US" dirty="0"/>
              <a:t>Organic Goat Mowing Benefits</a:t>
            </a:r>
          </a:p>
        </p:txBody>
      </p:sp>
      <p:sp>
        <p:nvSpPr>
          <p:cNvPr id="6" name="Content Placeholder 5">
            <a:extLst>
              <a:ext uri="{FF2B5EF4-FFF2-40B4-BE49-F238E27FC236}">
                <a16:creationId xmlns:a16="http://schemas.microsoft.com/office/drawing/2014/main" id="{1B2BAE4A-9757-BB56-F3D6-42E7ADB60247}"/>
              </a:ext>
            </a:extLst>
          </p:cNvPr>
          <p:cNvSpPr>
            <a:spLocks noGrp="1"/>
          </p:cNvSpPr>
          <p:nvPr>
            <p:ph idx="1"/>
          </p:nvPr>
        </p:nvSpPr>
        <p:spPr/>
        <p:txBody>
          <a:bodyPr>
            <a:normAutofit lnSpcReduction="10000"/>
          </a:bodyPr>
          <a:lstStyle/>
          <a:p>
            <a:pPr algn="l">
              <a:buFont typeface="Arial" panose="020B0604020202020204" pitchFamily="34" charset="0"/>
              <a:buChar char="•"/>
            </a:pPr>
            <a:endParaRPr lang="en-US" b="0" i="0" dirty="0">
              <a:solidFill>
                <a:srgbClr val="282827"/>
              </a:solidFill>
              <a:effectLst/>
              <a:latin typeface="National"/>
            </a:endParaRPr>
          </a:p>
          <a:p>
            <a:pPr algn="l">
              <a:buFont typeface="Arial" panose="020B0604020202020204" pitchFamily="34" charset="0"/>
              <a:buChar char="•"/>
            </a:pPr>
            <a:r>
              <a:rPr lang="en-US" b="0" i="0" dirty="0">
                <a:solidFill>
                  <a:srgbClr val="282827"/>
                </a:solidFill>
                <a:effectLst/>
                <a:latin typeface="National"/>
              </a:rPr>
              <a:t>Renting goats could save you between </a:t>
            </a:r>
            <a:r>
              <a:rPr lang="en-US" b="1" i="0" dirty="0">
                <a:solidFill>
                  <a:srgbClr val="282827"/>
                </a:solidFill>
                <a:effectLst/>
                <a:latin typeface="National"/>
              </a:rPr>
              <a:t>$1,600 and $3,000 per acre</a:t>
            </a:r>
            <a:r>
              <a:rPr lang="en-US" b="0" i="0" dirty="0">
                <a:solidFill>
                  <a:srgbClr val="282827"/>
                </a:solidFill>
                <a:effectLst/>
                <a:latin typeface="National"/>
              </a:rPr>
              <a:t>. </a:t>
            </a:r>
          </a:p>
          <a:p>
            <a:pPr algn="l">
              <a:buFont typeface="Arial" panose="020B0604020202020204" pitchFamily="34" charset="0"/>
              <a:buChar char="•"/>
            </a:pPr>
            <a:r>
              <a:rPr lang="en-US" b="0" i="0" dirty="0">
                <a:solidFill>
                  <a:srgbClr val="282827"/>
                </a:solidFill>
                <a:effectLst/>
                <a:latin typeface="National"/>
              </a:rPr>
              <a:t>Goats are more economical for larger properties of an acre or greater.</a:t>
            </a:r>
          </a:p>
          <a:p>
            <a:pPr algn="l">
              <a:buFont typeface="Arial" panose="020B0604020202020204" pitchFamily="34" charset="0"/>
              <a:buChar char="•"/>
            </a:pPr>
            <a:r>
              <a:rPr lang="en-US" b="0" i="0" dirty="0">
                <a:solidFill>
                  <a:srgbClr val="282827"/>
                </a:solidFill>
                <a:effectLst/>
                <a:latin typeface="National"/>
              </a:rPr>
              <a:t>Consider your lawn’s vegetation before investing in goats.</a:t>
            </a:r>
          </a:p>
          <a:p>
            <a:pPr algn="l">
              <a:buFont typeface="Arial" panose="020B0604020202020204" pitchFamily="34" charset="0"/>
              <a:buChar char="•"/>
            </a:pPr>
            <a:r>
              <a:rPr lang="en-US" b="0" i="0" dirty="0">
                <a:solidFill>
                  <a:srgbClr val="282827"/>
                </a:solidFill>
                <a:effectLst/>
                <a:latin typeface="National"/>
              </a:rPr>
              <a:t>To clear an acre of land in a month, you’ll need to rent four to eight goats.</a:t>
            </a:r>
          </a:p>
          <a:p>
            <a:pPr lvl="1"/>
            <a:r>
              <a:rPr lang="en-US" dirty="0">
                <a:solidFill>
                  <a:srgbClr val="282827"/>
                </a:solidFill>
                <a:latin typeface="National"/>
              </a:rPr>
              <a:t>Remember more goats can clear land faster. </a:t>
            </a:r>
          </a:p>
          <a:p>
            <a:pPr lvl="1"/>
            <a:r>
              <a:rPr lang="en-US" b="0" i="0" dirty="0">
                <a:solidFill>
                  <a:srgbClr val="282827"/>
                </a:solidFill>
                <a:effectLst/>
                <a:latin typeface="National"/>
              </a:rPr>
              <a:t>How dense is your weeds</a:t>
            </a:r>
          </a:p>
          <a:p>
            <a:endParaRPr lang="en-US" dirty="0"/>
          </a:p>
        </p:txBody>
      </p:sp>
    </p:spTree>
    <p:extLst>
      <p:ext uri="{BB962C8B-B14F-4D97-AF65-F5344CB8AC3E}">
        <p14:creationId xmlns:p14="http://schemas.microsoft.com/office/powerpoint/2010/main" val="284991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3928-E9C3-C08F-6F2A-E22DCD62D197}"/>
              </a:ext>
            </a:extLst>
          </p:cNvPr>
          <p:cNvSpPr>
            <a:spLocks noGrp="1"/>
          </p:cNvSpPr>
          <p:nvPr>
            <p:ph type="title"/>
          </p:nvPr>
        </p:nvSpPr>
        <p:spPr/>
        <p:txBody>
          <a:bodyPr/>
          <a:lstStyle/>
          <a:p>
            <a:r>
              <a:rPr lang="en-US" dirty="0"/>
              <a:t>Organic Goat Mowing Benefits </a:t>
            </a:r>
          </a:p>
        </p:txBody>
      </p:sp>
      <p:sp>
        <p:nvSpPr>
          <p:cNvPr id="3" name="Content Placeholder 2">
            <a:extLst>
              <a:ext uri="{FF2B5EF4-FFF2-40B4-BE49-F238E27FC236}">
                <a16:creationId xmlns:a16="http://schemas.microsoft.com/office/drawing/2014/main" id="{0CFA8538-9612-F1A7-123F-ACA0EBC498A1}"/>
              </a:ext>
            </a:extLst>
          </p:cNvPr>
          <p:cNvSpPr>
            <a:spLocks noGrp="1"/>
          </p:cNvSpPr>
          <p:nvPr>
            <p:ph idx="1"/>
          </p:nvPr>
        </p:nvSpPr>
        <p:spPr/>
        <p:txBody>
          <a:bodyPr>
            <a:normAutofit fontScale="92500" lnSpcReduction="10000"/>
          </a:bodyPr>
          <a:lstStyle/>
          <a:p>
            <a:r>
              <a:rPr lang="en-US" dirty="0"/>
              <a:t>There’s a lot to love about using goats for lawn mowing. Perhaps the most obvious benefit here is simple: they don’t churn up the ground like some other animals, such as horses and cattle. Goats will typically also graze less than other livestock, which may help ensure that your lawn stays looking green and fresh for as long as possible.</a:t>
            </a:r>
          </a:p>
          <a:p>
            <a:r>
              <a:rPr lang="en-US" dirty="0"/>
              <a:t>The potential benefits of goat moving, having highlighted the practice’s ability to halt the nasty cycle of weed destruction and regrowth. “Goats have a lot of other benefits, as well. For example, when they eat weeds, </a:t>
            </a:r>
            <a:r>
              <a:rPr lang="en-US" u="sng" dirty="0"/>
              <a:t>they sterilize the seed during the digestive process. As a result, the seed that passes through them is infertile </a:t>
            </a:r>
            <a:r>
              <a:rPr lang="en-US" dirty="0"/>
              <a:t>and doesn’t lead to more weeds,” it explained. “They also can be used to eat grass that’s likely to fuel fires. And they can easily reach steep or rocky places.”</a:t>
            </a:r>
          </a:p>
        </p:txBody>
      </p:sp>
    </p:spTree>
    <p:extLst>
      <p:ext uri="{BB962C8B-B14F-4D97-AF65-F5344CB8AC3E}">
        <p14:creationId xmlns:p14="http://schemas.microsoft.com/office/powerpoint/2010/main" val="33978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956E-0CD0-8577-99A6-233F1D52C602}"/>
              </a:ext>
            </a:extLst>
          </p:cNvPr>
          <p:cNvSpPr>
            <a:spLocks noGrp="1"/>
          </p:cNvSpPr>
          <p:nvPr>
            <p:ph type="title"/>
          </p:nvPr>
        </p:nvSpPr>
        <p:spPr/>
        <p:txBody>
          <a:bodyPr>
            <a:normAutofit fontScale="90000"/>
          </a:bodyPr>
          <a:lstStyle/>
          <a:p>
            <a:pPr algn="ctr"/>
            <a:br>
              <a:rPr lang="en-US" b="1" dirty="0">
                <a:solidFill>
                  <a:srgbClr val="282827"/>
                </a:solidFill>
                <a:effectLst/>
              </a:rPr>
            </a:br>
            <a:r>
              <a:rPr lang="en-US" b="1" dirty="0">
                <a:solidFill>
                  <a:srgbClr val="282827"/>
                </a:solidFill>
                <a:effectLst/>
              </a:rPr>
              <a:t>Healthier for Humans and the Environment</a:t>
            </a:r>
            <a:br>
              <a:rPr lang="en-US" b="1" dirty="0">
                <a:solidFill>
                  <a:srgbClr val="282827"/>
                </a:solidFill>
                <a:effectLst/>
              </a:rPr>
            </a:br>
            <a:endParaRPr lang="en-US" dirty="0"/>
          </a:p>
        </p:txBody>
      </p:sp>
      <p:sp>
        <p:nvSpPr>
          <p:cNvPr id="3" name="Content Placeholder 2">
            <a:extLst>
              <a:ext uri="{FF2B5EF4-FFF2-40B4-BE49-F238E27FC236}">
                <a16:creationId xmlns:a16="http://schemas.microsoft.com/office/drawing/2014/main" id="{CA605F0A-1278-37A6-7ED4-60DC29CCAD12}"/>
              </a:ext>
            </a:extLst>
          </p:cNvPr>
          <p:cNvSpPr>
            <a:spLocks noGrp="1"/>
          </p:cNvSpPr>
          <p:nvPr>
            <p:ph idx="1"/>
          </p:nvPr>
        </p:nvSpPr>
        <p:spPr/>
        <p:txBody>
          <a:bodyPr>
            <a:normAutofit fontScale="92500"/>
          </a:bodyPr>
          <a:lstStyle/>
          <a:p>
            <a:pPr algn="l"/>
            <a:endParaRPr lang="en-US" b="0" i="0" dirty="0">
              <a:solidFill>
                <a:srgbClr val="282827"/>
              </a:solidFill>
              <a:effectLst/>
              <a:latin typeface="National"/>
            </a:endParaRPr>
          </a:p>
          <a:p>
            <a:pPr algn="l"/>
            <a:r>
              <a:rPr lang="en-US" b="0" i="0" dirty="0">
                <a:solidFill>
                  <a:srgbClr val="282827"/>
                </a:solidFill>
                <a:effectLst/>
                <a:latin typeface="National"/>
              </a:rPr>
              <a:t>Gas lawn mowers burn fossil fuels and spew out hazardous air pollutants, like carbon monoxide. Lawn mowers also release volatile organic compounds that can cause respiratory issues and cardiovascular problems, according to the </a:t>
            </a:r>
            <a:r>
              <a:rPr lang="en-US" b="0" i="0" u="none" strike="noStrike" dirty="0">
                <a:solidFill>
                  <a:srgbClr val="005F99"/>
                </a:solidFill>
                <a:effectLst/>
                <a:latin typeface="National"/>
                <a:hlinkClick r:id="rId3"/>
              </a:rPr>
              <a:t>United States Environmental Protection Agency</a:t>
            </a:r>
            <a:r>
              <a:rPr lang="en-US" b="0" i="0" dirty="0">
                <a:solidFill>
                  <a:srgbClr val="282827"/>
                </a:solidFill>
                <a:effectLst/>
                <a:latin typeface="National"/>
              </a:rPr>
              <a:t>. </a:t>
            </a:r>
          </a:p>
          <a:p>
            <a:pPr algn="l"/>
            <a:r>
              <a:rPr lang="en-US" b="0" i="0" dirty="0">
                <a:solidFill>
                  <a:srgbClr val="282827"/>
                </a:solidFill>
                <a:effectLst/>
                <a:latin typeface="National"/>
              </a:rPr>
              <a:t>Goats may not smell pleasant, but they’re a much healthier option for the environment and humans, since they eliminate the need for lawn mowers. </a:t>
            </a:r>
          </a:p>
          <a:p>
            <a:endParaRPr lang="en-US" dirty="0"/>
          </a:p>
        </p:txBody>
      </p:sp>
    </p:spTree>
    <p:extLst>
      <p:ext uri="{BB962C8B-B14F-4D97-AF65-F5344CB8AC3E}">
        <p14:creationId xmlns:p14="http://schemas.microsoft.com/office/powerpoint/2010/main" val="200978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DAA58-374B-A618-4ADE-460488C59B8A}"/>
              </a:ext>
            </a:extLst>
          </p:cNvPr>
          <p:cNvSpPr>
            <a:spLocks noGrp="1"/>
          </p:cNvSpPr>
          <p:nvPr>
            <p:ph type="title"/>
          </p:nvPr>
        </p:nvSpPr>
        <p:spPr/>
        <p:txBody>
          <a:bodyPr>
            <a:normAutofit fontScale="90000"/>
          </a:bodyPr>
          <a:lstStyle/>
          <a:p>
            <a:pPr algn="ctr"/>
            <a:br>
              <a:rPr lang="en-US" b="1" dirty="0">
                <a:solidFill>
                  <a:srgbClr val="282827"/>
                </a:solidFill>
                <a:effectLst/>
              </a:rPr>
            </a:br>
            <a:br>
              <a:rPr lang="en-US" b="1" dirty="0">
                <a:solidFill>
                  <a:srgbClr val="282827"/>
                </a:solidFill>
                <a:effectLst/>
              </a:rPr>
            </a:br>
            <a:r>
              <a:rPr lang="en-US" b="1" dirty="0">
                <a:solidFill>
                  <a:srgbClr val="282827"/>
                </a:solidFill>
                <a:effectLst/>
              </a:rPr>
              <a:t>No Need to Buy Pesticides, Herbicides, or Fertilizers</a:t>
            </a:r>
            <a:br>
              <a:rPr lang="en-US" b="1" dirty="0">
                <a:solidFill>
                  <a:srgbClr val="282827"/>
                </a:solidFill>
                <a:effectLst/>
              </a:rPr>
            </a:br>
            <a:br>
              <a:rPr lang="en-US" dirty="0"/>
            </a:br>
            <a:endParaRPr lang="en-US" dirty="0"/>
          </a:p>
        </p:txBody>
      </p:sp>
      <p:sp>
        <p:nvSpPr>
          <p:cNvPr id="3" name="Content Placeholder 2">
            <a:extLst>
              <a:ext uri="{FF2B5EF4-FFF2-40B4-BE49-F238E27FC236}">
                <a16:creationId xmlns:a16="http://schemas.microsoft.com/office/drawing/2014/main" id="{89E1F6F2-11A3-87C3-878E-9F5541C56918}"/>
              </a:ext>
            </a:extLst>
          </p:cNvPr>
          <p:cNvSpPr>
            <a:spLocks noGrp="1"/>
          </p:cNvSpPr>
          <p:nvPr>
            <p:ph idx="1"/>
          </p:nvPr>
        </p:nvSpPr>
        <p:spPr/>
        <p:txBody>
          <a:bodyPr/>
          <a:lstStyle/>
          <a:p>
            <a:pPr algn="l"/>
            <a:endParaRPr lang="en-US" b="0" i="0" dirty="0">
              <a:solidFill>
                <a:srgbClr val="282827"/>
              </a:solidFill>
              <a:effectLst/>
              <a:latin typeface="National"/>
            </a:endParaRPr>
          </a:p>
          <a:p>
            <a:pPr algn="l"/>
            <a:r>
              <a:rPr lang="en-US" b="0" i="0" dirty="0">
                <a:solidFill>
                  <a:srgbClr val="282827"/>
                </a:solidFill>
                <a:effectLst/>
                <a:latin typeface="National"/>
              </a:rPr>
              <a:t>Since goats enjoy munching on weeds and invasive species that could otherwise quickly take over your yard, like kudzu, you won’t have to worry about using </a:t>
            </a:r>
            <a:r>
              <a:rPr lang="en-US" b="0" i="0" u="none" strike="noStrike" dirty="0">
                <a:solidFill>
                  <a:srgbClr val="005F99"/>
                </a:solidFill>
                <a:effectLst/>
                <a:latin typeface="National"/>
                <a:hlinkClick r:id="rId2"/>
              </a:rPr>
              <a:t>chemical herbicides or pesticides</a:t>
            </a:r>
            <a:r>
              <a:rPr lang="en-US" b="0" i="0" dirty="0">
                <a:solidFill>
                  <a:srgbClr val="282827"/>
                </a:solidFill>
                <a:effectLst/>
                <a:latin typeface="National"/>
              </a:rPr>
              <a:t>. </a:t>
            </a:r>
          </a:p>
          <a:p>
            <a:pPr algn="l"/>
            <a:r>
              <a:rPr lang="en-US" b="0" i="0" dirty="0">
                <a:solidFill>
                  <a:srgbClr val="282827"/>
                </a:solidFill>
                <a:effectLst/>
                <a:latin typeface="National"/>
              </a:rPr>
              <a:t>Plus, you’ll get the added bonus of free fertilizer, aka manure, as goats work throughout the day.</a:t>
            </a:r>
          </a:p>
          <a:p>
            <a:endParaRPr lang="en-US" dirty="0"/>
          </a:p>
        </p:txBody>
      </p:sp>
    </p:spTree>
    <p:extLst>
      <p:ext uri="{BB962C8B-B14F-4D97-AF65-F5344CB8AC3E}">
        <p14:creationId xmlns:p14="http://schemas.microsoft.com/office/powerpoint/2010/main" val="56366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65B71-2BC7-E49E-F8BF-8FEC1A118232}"/>
              </a:ext>
            </a:extLst>
          </p:cNvPr>
          <p:cNvSpPr>
            <a:spLocks noGrp="1"/>
          </p:cNvSpPr>
          <p:nvPr>
            <p:ph type="title"/>
          </p:nvPr>
        </p:nvSpPr>
        <p:spPr/>
        <p:txBody>
          <a:bodyPr>
            <a:normAutofit fontScale="90000"/>
          </a:bodyPr>
          <a:lstStyle/>
          <a:p>
            <a:pPr algn="ctr"/>
            <a:br>
              <a:rPr lang="en-US" b="1" dirty="0">
                <a:solidFill>
                  <a:srgbClr val="282827"/>
                </a:solidFill>
                <a:effectLst/>
              </a:rPr>
            </a:br>
            <a:r>
              <a:rPr lang="en-US" b="1" dirty="0">
                <a:solidFill>
                  <a:srgbClr val="282827"/>
                </a:solidFill>
                <a:effectLst/>
              </a:rPr>
              <a:t>Remove More than Grass</a:t>
            </a:r>
            <a:br>
              <a:rPr lang="en-US" b="1" dirty="0">
                <a:solidFill>
                  <a:srgbClr val="282827"/>
                </a:solidFill>
                <a:effectLst/>
              </a:rPr>
            </a:br>
            <a:endParaRPr lang="en-US" dirty="0"/>
          </a:p>
        </p:txBody>
      </p:sp>
      <p:sp>
        <p:nvSpPr>
          <p:cNvPr id="3" name="Content Placeholder 2">
            <a:extLst>
              <a:ext uri="{FF2B5EF4-FFF2-40B4-BE49-F238E27FC236}">
                <a16:creationId xmlns:a16="http://schemas.microsoft.com/office/drawing/2014/main" id="{5BABB4CF-9F8B-7925-2060-8C228A2260A4}"/>
              </a:ext>
            </a:extLst>
          </p:cNvPr>
          <p:cNvSpPr>
            <a:spLocks noGrp="1"/>
          </p:cNvSpPr>
          <p:nvPr>
            <p:ph idx="1"/>
          </p:nvPr>
        </p:nvSpPr>
        <p:spPr/>
        <p:txBody>
          <a:bodyPr/>
          <a:lstStyle/>
          <a:p>
            <a:pPr algn="l"/>
            <a:r>
              <a:rPr lang="en-US" b="0" i="0" dirty="0">
                <a:solidFill>
                  <a:srgbClr val="282827"/>
                </a:solidFill>
                <a:effectLst/>
                <a:latin typeface="National"/>
              </a:rPr>
              <a:t>If you’re tired of getting on your knees in the dirt and tackling that untamable crabgrass, goats will soon be your new gardening best friend. Be it prickly thorns, itchy poison ivy, or other weeds, goats will chomp through more than just grass, saving you time spent </a:t>
            </a:r>
            <a:r>
              <a:rPr lang="en-US" b="0" i="0" u="none" strike="noStrike" dirty="0">
                <a:solidFill>
                  <a:srgbClr val="005F99"/>
                </a:solidFill>
                <a:effectLst/>
                <a:latin typeface="National"/>
                <a:hlinkClick r:id="rId2"/>
              </a:rPr>
              <a:t>maintaining your lawn</a:t>
            </a:r>
            <a:r>
              <a:rPr lang="en-US" b="0" i="0" dirty="0">
                <a:solidFill>
                  <a:srgbClr val="282827"/>
                </a:solidFill>
                <a:effectLst/>
                <a:latin typeface="National"/>
              </a:rPr>
              <a:t>. </a:t>
            </a:r>
          </a:p>
          <a:p>
            <a:pPr algn="l"/>
            <a:r>
              <a:rPr lang="en-US" b="0" i="0" dirty="0">
                <a:solidFill>
                  <a:srgbClr val="282827"/>
                </a:solidFill>
                <a:effectLst/>
                <a:latin typeface="National"/>
              </a:rPr>
              <a:t>And, since they love plants that can cause allergic reactions in humans or poke you if you’re not careful, you can also avoid some of the less pleasant elements of gardening.</a:t>
            </a:r>
          </a:p>
          <a:p>
            <a:endParaRPr lang="en-US" dirty="0"/>
          </a:p>
        </p:txBody>
      </p:sp>
    </p:spTree>
    <p:extLst>
      <p:ext uri="{BB962C8B-B14F-4D97-AF65-F5344CB8AC3E}">
        <p14:creationId xmlns:p14="http://schemas.microsoft.com/office/powerpoint/2010/main" val="1781756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8B48-2D8F-6EB9-BA84-3D9978A31660}"/>
              </a:ext>
            </a:extLst>
          </p:cNvPr>
          <p:cNvSpPr>
            <a:spLocks noGrp="1"/>
          </p:cNvSpPr>
          <p:nvPr>
            <p:ph type="title"/>
          </p:nvPr>
        </p:nvSpPr>
        <p:spPr/>
        <p:txBody>
          <a:bodyPr>
            <a:normAutofit fontScale="90000"/>
          </a:bodyPr>
          <a:lstStyle/>
          <a:p>
            <a:pPr algn="ctr"/>
            <a:br>
              <a:rPr lang="en-US" b="1" dirty="0">
                <a:solidFill>
                  <a:srgbClr val="282827"/>
                </a:solidFill>
                <a:effectLst/>
              </a:rPr>
            </a:br>
            <a:r>
              <a:rPr lang="en-US" b="1" dirty="0">
                <a:solidFill>
                  <a:srgbClr val="282827"/>
                </a:solidFill>
                <a:effectLst/>
              </a:rPr>
              <a:t>Reduce Forest Fires</a:t>
            </a:r>
            <a:br>
              <a:rPr lang="en-US" b="1" dirty="0">
                <a:solidFill>
                  <a:srgbClr val="282827"/>
                </a:solidFill>
                <a:effectLst/>
              </a:rPr>
            </a:br>
            <a:endParaRPr lang="en-US" dirty="0"/>
          </a:p>
        </p:txBody>
      </p:sp>
      <p:sp>
        <p:nvSpPr>
          <p:cNvPr id="3" name="Content Placeholder 2">
            <a:extLst>
              <a:ext uri="{FF2B5EF4-FFF2-40B4-BE49-F238E27FC236}">
                <a16:creationId xmlns:a16="http://schemas.microsoft.com/office/drawing/2014/main" id="{B393CC0C-9DC8-C0C2-333A-B360AFEDC212}"/>
              </a:ext>
            </a:extLst>
          </p:cNvPr>
          <p:cNvSpPr>
            <a:spLocks noGrp="1"/>
          </p:cNvSpPr>
          <p:nvPr>
            <p:ph idx="1"/>
          </p:nvPr>
        </p:nvSpPr>
        <p:spPr/>
        <p:txBody>
          <a:bodyPr/>
          <a:lstStyle/>
          <a:p>
            <a:pPr algn="l"/>
            <a:endParaRPr lang="en-US" b="0" i="0" dirty="0">
              <a:solidFill>
                <a:srgbClr val="282827"/>
              </a:solidFill>
              <a:effectLst/>
              <a:latin typeface="National"/>
            </a:endParaRPr>
          </a:p>
          <a:p>
            <a:pPr algn="l"/>
            <a:r>
              <a:rPr lang="en-US" b="0" i="0" dirty="0">
                <a:solidFill>
                  <a:srgbClr val="282827"/>
                </a:solidFill>
                <a:effectLst/>
                <a:latin typeface="National"/>
              </a:rPr>
              <a:t>By thinning out excess vegetation, goats can help create fire breaks that prevent forest fires from spreading. For this reason, goats are an especially common source of fire management in states prone to wildfires, like Nevada and Oregon. But they’re still good to have around if you live in any region susceptible to droughts.</a:t>
            </a:r>
          </a:p>
          <a:p>
            <a:endParaRPr lang="en-US" dirty="0"/>
          </a:p>
        </p:txBody>
      </p:sp>
    </p:spTree>
    <p:extLst>
      <p:ext uri="{BB962C8B-B14F-4D97-AF65-F5344CB8AC3E}">
        <p14:creationId xmlns:p14="http://schemas.microsoft.com/office/powerpoint/2010/main" val="117686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133C-7790-F6DC-0A1D-AFFB5CD7BD69}"/>
              </a:ext>
            </a:extLst>
          </p:cNvPr>
          <p:cNvSpPr>
            <a:spLocks noGrp="1"/>
          </p:cNvSpPr>
          <p:nvPr>
            <p:ph type="title"/>
          </p:nvPr>
        </p:nvSpPr>
        <p:spPr/>
        <p:txBody>
          <a:bodyPr>
            <a:normAutofit fontScale="90000"/>
          </a:bodyPr>
          <a:lstStyle/>
          <a:p>
            <a:pPr algn="ctr"/>
            <a:br>
              <a:rPr lang="en-US" b="1" dirty="0">
                <a:solidFill>
                  <a:srgbClr val="282827"/>
                </a:solidFill>
                <a:effectLst/>
              </a:rPr>
            </a:br>
            <a:r>
              <a:rPr lang="en-US" b="1" dirty="0">
                <a:solidFill>
                  <a:srgbClr val="282827"/>
                </a:solidFill>
                <a:effectLst/>
              </a:rPr>
              <a:t>Costs</a:t>
            </a:r>
            <a:br>
              <a:rPr lang="en-US" b="1" dirty="0">
                <a:solidFill>
                  <a:srgbClr val="282827"/>
                </a:solidFill>
                <a:effectLst/>
              </a:rPr>
            </a:br>
            <a:endParaRPr lang="en-US" dirty="0"/>
          </a:p>
        </p:txBody>
      </p:sp>
      <p:sp>
        <p:nvSpPr>
          <p:cNvPr id="3" name="Content Placeholder 2">
            <a:extLst>
              <a:ext uri="{FF2B5EF4-FFF2-40B4-BE49-F238E27FC236}">
                <a16:creationId xmlns:a16="http://schemas.microsoft.com/office/drawing/2014/main" id="{DC0CC52F-313C-FF23-8EA4-D326A96E3F19}"/>
              </a:ext>
            </a:extLst>
          </p:cNvPr>
          <p:cNvSpPr>
            <a:spLocks noGrp="1"/>
          </p:cNvSpPr>
          <p:nvPr>
            <p:ph idx="1"/>
          </p:nvPr>
        </p:nvSpPr>
        <p:spPr/>
        <p:txBody>
          <a:bodyPr>
            <a:normAutofit fontScale="92500" lnSpcReduction="20000"/>
          </a:bodyPr>
          <a:lstStyle/>
          <a:p>
            <a:pPr algn="l"/>
            <a:r>
              <a:rPr lang="en-US" b="0" i="0" dirty="0">
                <a:solidFill>
                  <a:srgbClr val="282827"/>
                </a:solidFill>
                <a:effectLst/>
                <a:latin typeface="National"/>
              </a:rPr>
              <a:t>You could save anywhere between </a:t>
            </a:r>
            <a:r>
              <a:rPr lang="en-US" b="1" i="0" dirty="0">
                <a:solidFill>
                  <a:srgbClr val="282827"/>
                </a:solidFill>
                <a:effectLst/>
                <a:latin typeface="National"/>
              </a:rPr>
              <a:t>$1,600 and $3,000 per acre</a:t>
            </a:r>
            <a:r>
              <a:rPr lang="en-US" b="0" i="0" dirty="0">
                <a:solidFill>
                  <a:srgbClr val="282827"/>
                </a:solidFill>
                <a:effectLst/>
                <a:latin typeface="National"/>
              </a:rPr>
              <a:t> if you choose to rent goats for land clearing rather than invest in regular lawn mowing services. </a:t>
            </a:r>
          </a:p>
          <a:p>
            <a:pPr algn="l"/>
            <a:r>
              <a:rPr lang="en-US" b="0" i="0" dirty="0">
                <a:solidFill>
                  <a:srgbClr val="282827"/>
                </a:solidFill>
                <a:effectLst/>
                <a:latin typeface="National"/>
              </a:rPr>
              <a:t>Keep in mind that if you have less than an acre of land, some goat rental companies may not offer you rental packages or services, or the cost may be less beneficial compared to the cost of hiring a </a:t>
            </a:r>
            <a:r>
              <a:rPr lang="en-US" b="0" i="0" u="none" strike="noStrike" dirty="0">
                <a:solidFill>
                  <a:srgbClr val="005F99"/>
                </a:solidFill>
                <a:effectLst/>
                <a:latin typeface="National"/>
                <a:hlinkClick r:id="rId2"/>
              </a:rPr>
              <a:t>local lawn care service</a:t>
            </a:r>
            <a:r>
              <a:rPr lang="en-US" b="0" i="0" dirty="0">
                <a:solidFill>
                  <a:srgbClr val="282827"/>
                </a:solidFill>
                <a:effectLst/>
                <a:latin typeface="National"/>
              </a:rPr>
              <a:t>. Overall, goats will usually still save you money, even if your property is smaller.</a:t>
            </a:r>
          </a:p>
          <a:p>
            <a:pPr algn="l"/>
            <a:r>
              <a:rPr lang="en-US" b="1" dirty="0">
                <a:solidFill>
                  <a:srgbClr val="282827"/>
                </a:solidFill>
                <a:effectLst/>
              </a:rPr>
              <a:t>No Extra Cost for Sloped or Uneven Terrain</a:t>
            </a:r>
          </a:p>
          <a:p>
            <a:pPr algn="l"/>
            <a:r>
              <a:rPr lang="en-US" b="0" i="0" dirty="0">
                <a:solidFill>
                  <a:srgbClr val="282827"/>
                </a:solidFill>
                <a:effectLst/>
                <a:latin typeface="National"/>
              </a:rPr>
              <a:t>Goats are famously agile, which means they can tackle your weed problems with ease, even if you have sloped or uneven terrain. What’s even better is that they don’t charge extra for challenging landscapes like humans do.</a:t>
            </a:r>
          </a:p>
          <a:p>
            <a:endParaRPr lang="en-US" dirty="0"/>
          </a:p>
        </p:txBody>
      </p:sp>
    </p:spTree>
    <p:extLst>
      <p:ext uri="{BB962C8B-B14F-4D97-AF65-F5344CB8AC3E}">
        <p14:creationId xmlns:p14="http://schemas.microsoft.com/office/powerpoint/2010/main" val="20991944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2797</TotalTime>
  <Words>1317</Words>
  <Application>Microsoft Office PowerPoint</Application>
  <PresentationFormat>Widescreen</PresentationFormat>
  <Paragraphs>57</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Garamond</vt:lpstr>
      <vt:lpstr>National</vt:lpstr>
      <vt:lpstr>Organic</vt:lpstr>
      <vt:lpstr>J &amp; J Second Chance Small Holdings </vt:lpstr>
      <vt:lpstr>PowerPoint Presentation</vt:lpstr>
      <vt:lpstr>Organic Goat Mowing Benefits</vt:lpstr>
      <vt:lpstr>Organic Goat Mowing Benefits </vt:lpstr>
      <vt:lpstr> Healthier for Humans and the Environment </vt:lpstr>
      <vt:lpstr>  No Need to Buy Pesticides, Herbicides, or Fertilizers  </vt:lpstr>
      <vt:lpstr> Remove More than Grass </vt:lpstr>
      <vt:lpstr> Reduce Forest Fires </vt:lpstr>
      <vt:lpstr> Costs </vt:lpstr>
      <vt:lpstr> Grass Isn’t a Goat’s First Choice </vt:lpstr>
      <vt:lpstr> Renting a Goat for Lawn Care </vt:lpstr>
      <vt:lpstr>J &amp; J Goat Mowing</vt:lpstr>
      <vt:lpstr>Goat Mower Prices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 &amp; J Second Chance Small Holdings </dc:title>
  <dc:creator>Jennifer Clark</dc:creator>
  <cp:lastModifiedBy>Jennifer Clark</cp:lastModifiedBy>
  <cp:revision>23</cp:revision>
  <dcterms:created xsi:type="dcterms:W3CDTF">2023-04-17T16:35:01Z</dcterms:created>
  <dcterms:modified xsi:type="dcterms:W3CDTF">2023-04-19T15:12:09Z</dcterms:modified>
</cp:coreProperties>
</file>